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3" r:id="rId3"/>
    <p:sldId id="656" r:id="rId4"/>
    <p:sldId id="684" r:id="rId5"/>
    <p:sldId id="685" r:id="rId6"/>
    <p:sldId id="686" r:id="rId7"/>
    <p:sldId id="687" r:id="rId8"/>
    <p:sldId id="688" r:id="rId9"/>
    <p:sldId id="683" r:id="rId10"/>
    <p:sldId id="663" r:id="rId11"/>
    <p:sldId id="691" r:id="rId12"/>
    <p:sldId id="692" r:id="rId13"/>
    <p:sldId id="693" r:id="rId14"/>
    <p:sldId id="695" r:id="rId15"/>
    <p:sldId id="351" r:id="rId16"/>
    <p:sldId id="463" r:id="rId17"/>
    <p:sldId id="615" r:id="rId1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A00"/>
    <a:srgbClr val="BC8F00"/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1441" autoAdjust="0"/>
  </p:normalViewPr>
  <p:slideViewPr>
    <p:cSldViewPr snapToGrid="0">
      <p:cViewPr varScale="1">
        <p:scale>
          <a:sx n="86" d="100"/>
          <a:sy n="86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23/03/2020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586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006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6830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7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81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18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613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7112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7918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799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60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19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23/03/2020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4"/>
            </a:solidFill>
          </a:ln>
        </p:spPr>
        <p:txBody>
          <a:bodyPr anchor="ctr"/>
          <a:lstStyle/>
          <a:p>
            <a:r>
              <a:rPr lang="en-AU" dirty="0" smtClean="0"/>
              <a:t>Potential and Kinetic Energy</a:t>
            </a:r>
            <a:br>
              <a:rPr lang="en-AU" dirty="0" smtClean="0"/>
            </a:br>
            <a:r>
              <a:rPr lang="en-AU" sz="4000" dirty="0" smtClean="0"/>
              <a:t>Year 10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649" y="2088107"/>
            <a:ext cx="4168351" cy="3826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12192000" cy="23309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Energy changes can be represented using flow diagrams to show how the energy of the object is being transformed.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girl on the swing.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877" y="3046142"/>
            <a:ext cx="725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she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888705" y="3612593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4157436"/>
            <a:ext cx="805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she has minimum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6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23" t="1192" r="1"/>
          <a:stretch/>
        </p:blipFill>
        <p:spPr>
          <a:xfrm>
            <a:off x="7731457" y="2088107"/>
            <a:ext cx="4376776" cy="339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4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girl on the swing.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877" y="1632984"/>
            <a:ext cx="725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she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888705" y="2156204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657816"/>
            <a:ext cx="805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she has minimum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888705" y="3181036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279643" y="3682648"/>
            <a:ext cx="7492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C, she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5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411" y="2162728"/>
            <a:ext cx="4219824" cy="22876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14115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ball rolling down a hill into a ditch.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186" y="1614115"/>
            <a:ext cx="786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1, the ball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195916" y="2137328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238971" y="2617324"/>
            <a:ext cx="8052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2, the ball has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decreasing GPE</a:t>
            </a:r>
          </a:p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and increasing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141461" y="3539546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-23680" y="4041151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3, the ball has minimum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148421" y="456435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-37465" y="5087570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4, the ball has minimum </a:t>
            </a:r>
            <a:r>
              <a:rPr lang="en-AU" sz="2800" dirty="0">
                <a:solidFill>
                  <a:schemeClr val="accent4">
                    <a:lumMod val="50000"/>
                  </a:schemeClr>
                </a:solidFill>
              </a:rPr>
              <a:t>both GPE and KE</a:t>
            </a:r>
          </a:p>
        </p:txBody>
      </p:sp>
    </p:spTree>
    <p:extLst>
      <p:ext uri="{BB962C8B-B14F-4D97-AF65-F5344CB8AC3E}">
        <p14:creationId xmlns:p14="http://schemas.microsoft.com/office/powerpoint/2010/main" val="34506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cannon ball being fired out of a cannon.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462978" y="1632983"/>
            <a:ext cx="893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the ball has low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864822" y="215240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654019"/>
            <a:ext cx="878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the ball has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increasing GPE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and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decreasing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817055" y="3183153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-300319" y="3689464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C, the ball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3817055" y="422329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-348086" y="4724909"/>
            <a:ext cx="8605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D, the ball has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decreasing GPE </a:t>
            </a:r>
          </a:p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and increasing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78" y="2375648"/>
            <a:ext cx="4054921" cy="3554019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3775204" y="5626719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-300319" y="6119610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E, the ball has zero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  <p:bldP spid="17" grpId="0" animBg="1"/>
      <p:bldP spid="18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151" y="1360203"/>
            <a:ext cx="3038475" cy="247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14115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ball bouncing.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407" y="1614115"/>
            <a:ext cx="786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the ball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265898" y="2078186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66851" y="2452653"/>
            <a:ext cx="88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the ball has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decreasing GPE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and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increasing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265898" y="2896406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100757" y="3291191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C, the ball has minimum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265898" y="3710938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-420239" y="4123875"/>
            <a:ext cx="1166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D, the ball </a:t>
            </a:r>
            <a:r>
              <a:rPr lang="en-AU" sz="2800" dirty="0">
                <a:solidFill>
                  <a:schemeClr val="accent4">
                    <a:lumMod val="50000"/>
                  </a:schemeClr>
                </a:solidFill>
              </a:rPr>
              <a:t>has zero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KE and high GPE, but less than it had at A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4265898" y="452825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377193" y="4956559"/>
            <a:ext cx="879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E, the ball has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increasing GPE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and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decreasing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4265898" y="534647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789243"/>
            <a:ext cx="1166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F, the ball </a:t>
            </a:r>
            <a:r>
              <a:rPr lang="en-AU" sz="2800" dirty="0">
                <a:solidFill>
                  <a:schemeClr val="accent4">
                    <a:lumMod val="50000"/>
                  </a:schemeClr>
                </a:solidFill>
              </a:rPr>
              <a:t>has zero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KE and high GPE, but less than it had at A and D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2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52612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Understanding the relationship between gravitational potential energy and kinetic energy will help you explain energy transformations in falling objects.</a:t>
            </a:r>
          </a:p>
          <a:p>
            <a:endParaRPr lang="en-AU" sz="2800" dirty="0" smtClean="0"/>
          </a:p>
          <a:p>
            <a:r>
              <a:rPr lang="en-AU" sz="2800" dirty="0" smtClean="0"/>
              <a:t>It </a:t>
            </a:r>
            <a:r>
              <a:rPr lang="en-AU" sz="2800" dirty="0"/>
              <a:t>w</a:t>
            </a:r>
            <a:r>
              <a:rPr lang="en-AU" sz="2800" dirty="0" smtClean="0"/>
              <a:t>ill also help you explain why the velocity of objects increases as they fall or roll down a hill, as they lose gravitational potential energy and gain kinetic energy.</a:t>
            </a:r>
            <a:endParaRPr lang="en-AU" sz="2800" dirty="0"/>
          </a:p>
        </p:txBody>
      </p:sp>
      <p:pic>
        <p:nvPicPr>
          <p:cNvPr id="2" name="watermelon dr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7691" y="743561"/>
            <a:ext cx="6428686" cy="48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avitational potential energy and kinetic energy in a rollerco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74" y="2797791"/>
            <a:ext cx="7081923" cy="35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Explain the difference between kinetic energy and gravitational potential energy.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44629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29403"/>
            <a:ext cx="9928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are two factors that affect the gravitational potential energy in an object and how do the affect it?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-3179" y="3648827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-3179" y="4233602"/>
            <a:ext cx="5290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>
                <a:sym typeface="Wingdings" panose="05000000000000000000" pitchFamily="2" charset="2"/>
              </a:rPr>
              <a:t>Describe the energy changes in the rollercoaster using a flow diagram. </a:t>
            </a:r>
            <a:endParaRPr lang="en-AU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194954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Answer the following questions in your science book or on your device.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200" dirty="0" smtClean="0"/>
              <a:t>Explain the difference between gravitational potential energy and kinetic energy.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200" dirty="0" smtClean="0"/>
              <a:t>Draw a Venn diagram with headings: </a:t>
            </a:r>
            <a:r>
              <a:rPr lang="en-AU" sz="2200" dirty="0"/>
              <a:t>K</a:t>
            </a:r>
            <a:r>
              <a:rPr lang="en-AU" sz="2200" dirty="0" smtClean="0"/>
              <a:t>inetic Energy, Gravitational Potential Energy, Both</a:t>
            </a:r>
          </a:p>
          <a:p>
            <a:r>
              <a:rPr lang="en-AU" sz="2200" dirty="0"/>
              <a:t> </a:t>
            </a:r>
            <a:r>
              <a:rPr lang="en-AU" sz="2200" dirty="0" smtClean="0"/>
              <a:t>       Place the following examples in the correct section of the Venn diagram.</a:t>
            </a:r>
          </a:p>
          <a:p>
            <a:pPr lvl="2"/>
            <a:r>
              <a:rPr lang="en-AU" sz="2200" i="1" dirty="0" smtClean="0"/>
              <a:t>A diver on a high diving board     A ball rolling along the ground</a:t>
            </a:r>
            <a:r>
              <a:rPr lang="en-AU" sz="2200" i="1" dirty="0"/>
              <a:t> </a:t>
            </a:r>
            <a:r>
              <a:rPr lang="en-AU" sz="2200" i="1" dirty="0" smtClean="0"/>
              <a:t>    An apple on a tree</a:t>
            </a:r>
          </a:p>
          <a:p>
            <a:pPr lvl="2"/>
            <a:r>
              <a:rPr lang="en-AU" sz="2200" i="1" dirty="0" smtClean="0"/>
              <a:t>A ball thrown through the air     A car driving on a flat road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AU" sz="2200" dirty="0" smtClean="0"/>
              <a:t>Describe, with examples, two factors that affect the GPE of an object.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AU" sz="2200" dirty="0" smtClean="0"/>
              <a:t>Describe, with examples, two factors that affect the KE of an object.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AU" sz="2200" dirty="0" smtClean="0"/>
              <a:t>Assuming that the cyclist does not apply brakes as he goes down the hill,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sz="2200" dirty="0" smtClean="0"/>
              <a:t>At which point will his GPE be the lowest?  Explain your choice.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sz="2200" dirty="0" smtClean="0"/>
              <a:t>At which point will his KE be closest to zero?  Explain your choice.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sz="2200" dirty="0" smtClean="0"/>
              <a:t>At which point will his KE and GPE be approximately equal?  Explain your choice.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AU" sz="2200" dirty="0" smtClean="0"/>
              <a:t>Draw flow diagrams to show the energy							 changes</a:t>
            </a:r>
            <a:r>
              <a:rPr lang="en-AU" sz="2200" dirty="0"/>
              <a:t> </a:t>
            </a:r>
            <a:r>
              <a:rPr lang="en-AU" sz="2200" dirty="0" smtClean="0"/>
              <a:t>in the three diagrams.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240" y="4742583"/>
            <a:ext cx="4581264" cy="1988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519" t="13892" b="40434"/>
          <a:stretch/>
        </p:blipFill>
        <p:spPr>
          <a:xfrm>
            <a:off x="9603970" y="2306509"/>
            <a:ext cx="2173777" cy="2120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184" y="4721430"/>
            <a:ext cx="2276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46404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615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smtClean="0"/>
              <a:t>Describe factors affecting potential and kinetic energy.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smtClean="0"/>
              <a:t>Explain the energy changes in falling objects.</a:t>
            </a:r>
            <a:endParaRPr lang="en-AU" sz="28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-1" y="3207985"/>
            <a:ext cx="1120555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smtClean="0"/>
              <a:t>Energy can be classified into two main forms: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smtClean="0"/>
              <a:t>Potential</a:t>
            </a:r>
            <a:r>
              <a:rPr lang="en-AU" sz="2800" smtClean="0"/>
              <a:t> energy is energy </a:t>
            </a:r>
            <a:r>
              <a:rPr lang="en-AU" sz="2800" b="1" smtClean="0"/>
              <a:t>stored</a:t>
            </a:r>
            <a:r>
              <a:rPr lang="en-AU" sz="2800" smtClean="0"/>
              <a:t> </a:t>
            </a:r>
            <a:r>
              <a:rPr lang="en-AU" sz="2800" b="1" smtClean="0"/>
              <a:t>in objects</a:t>
            </a:r>
            <a:r>
              <a:rPr lang="en-AU" sz="2800" smtClean="0"/>
              <a:t>, for example a drawn bow.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smtClean="0"/>
              <a:t>Kinetic</a:t>
            </a:r>
            <a:r>
              <a:rPr lang="en-AU" sz="2800" smtClean="0"/>
              <a:t> energy is the energy </a:t>
            </a:r>
            <a:r>
              <a:rPr lang="en-AU" sz="2800" b="1" smtClean="0"/>
              <a:t>in moving</a:t>
            </a:r>
            <a:r>
              <a:rPr lang="en-AU" sz="2800" smtClean="0"/>
              <a:t> </a:t>
            </a:r>
            <a:r>
              <a:rPr lang="en-AU" sz="2800" b="1" smtClean="0"/>
              <a:t>objects</a:t>
            </a:r>
            <a:r>
              <a:rPr lang="en-AU" sz="2800" smtClean="0"/>
              <a:t>, for example the arrow moving through the air after it is released.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/>
          </a:p>
          <a:p>
            <a:r>
              <a:rPr lang="en-AU" sz="2800" smtClean="0"/>
              <a:t>Think, Pair, Share:  What is another example of potential (stored) energy being turned into kinetic (moving) energy?</a:t>
            </a:r>
            <a:endParaRPr lang="en-AU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629" y="1342098"/>
            <a:ext cx="4164580" cy="23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23"/>
          <a:stretch/>
        </p:blipFill>
        <p:spPr>
          <a:xfrm>
            <a:off x="3357724" y="3273830"/>
            <a:ext cx="3020909" cy="2042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Gravitational Potential Energy (GPE)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Gravitational potential energy (GPE) is energy stored in objects above the Earth’s surface.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diver on a diving board, a bird on the branch of a tree and a flying plane all possess gravitational potential energy.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106133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mtClean="0"/>
                        <a:t>What is</a:t>
                      </a:r>
                      <a:r>
                        <a:rPr lang="en-AU" baseline="0" smtClean="0"/>
                        <a:t> the definition of gravitational potential energy?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726992"/>
              </p:ext>
            </p:extLst>
          </p:nvPr>
        </p:nvGraphicFramePr>
        <p:xfrm>
          <a:off x="9523067" y="1520276"/>
          <a:ext cx="2463077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mtClean="0"/>
                        <a:t>Which of the following have GPE?</a:t>
                      </a:r>
                      <a:r>
                        <a:rPr lang="en-AU" baseline="0" smtClean="0"/>
                        <a:t>  Give a reason for your choice.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smtClean="0"/>
                        <a:t>A basket ball rolling across the ground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smtClean="0"/>
                        <a:t>A skydiver jumping out of a plane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smtClean="0"/>
                        <a:t>Your pencil case sitting on your desk.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6944"/>
          <a:stretch/>
        </p:blipFill>
        <p:spPr>
          <a:xfrm>
            <a:off x="6287467" y="4372496"/>
            <a:ext cx="3015367" cy="2042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-1" r="1382"/>
          <a:stretch/>
        </p:blipFill>
        <p:spPr>
          <a:xfrm>
            <a:off x="433523" y="4372496"/>
            <a:ext cx="3020909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85461" y="3338490"/>
            <a:ext cx="3511916" cy="3412073"/>
            <a:chOff x="5627443" y="3513513"/>
            <a:chExt cx="2796121" cy="27166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8975" r="26611"/>
            <a:stretch/>
          </p:blipFill>
          <p:spPr>
            <a:xfrm>
              <a:off x="5627443" y="3513513"/>
              <a:ext cx="2796121" cy="271662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714211" y="3751810"/>
              <a:ext cx="709353" cy="493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Factors Affecting GPE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As an object is raised </a:t>
            </a:r>
            <a:r>
              <a:rPr lang="en-AU" sz="2800" b="1" dirty="0" smtClean="0"/>
              <a:t>higher</a:t>
            </a:r>
            <a:r>
              <a:rPr lang="en-AU" sz="2800" dirty="0" smtClean="0"/>
              <a:t> above the Earth’s surface, it gains </a:t>
            </a:r>
            <a:r>
              <a:rPr lang="en-AU" sz="2800" b="1" dirty="0" smtClean="0"/>
              <a:t>more</a:t>
            </a:r>
            <a:r>
              <a:rPr lang="en-AU" sz="2800" dirty="0" smtClean="0"/>
              <a:t> potential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the blue skier has more potential			 energy than the yellow skier, since they are		 higher up the slope.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210722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relationship between height and </a:t>
                      </a:r>
                      <a:r>
                        <a:rPr lang="en-AU" smtClean="0"/>
                        <a:t>the amount</a:t>
                      </a:r>
                      <a:r>
                        <a:rPr lang="en-AU" baseline="0" smtClean="0"/>
                        <a:t> </a:t>
                      </a:r>
                      <a:r>
                        <a:rPr lang="en-AU" baseline="0" dirty="0" smtClean="0"/>
                        <a:t>of GPE?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71371"/>
              </p:ext>
            </p:extLst>
          </p:nvPr>
        </p:nvGraphicFramePr>
        <p:xfrm>
          <a:off x="9523067" y="1520276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person in the image will have</a:t>
                      </a:r>
                      <a:r>
                        <a:rPr lang="en-AU" baseline="0" dirty="0" smtClean="0"/>
                        <a:t> the </a:t>
                      </a:r>
                      <a:r>
                        <a:rPr lang="en-AU" b="1" baseline="0" dirty="0" smtClean="0"/>
                        <a:t>least</a:t>
                      </a:r>
                      <a:r>
                        <a:rPr lang="en-AU" b="0" baseline="0" dirty="0" smtClean="0"/>
                        <a:t> GPE? Explain why.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5261" t="51172" r="30633" b="23800"/>
          <a:stretch/>
        </p:blipFill>
        <p:spPr>
          <a:xfrm>
            <a:off x="5426765" y="2993049"/>
            <a:ext cx="3765512" cy="368427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17835"/>
              </p:ext>
            </p:extLst>
          </p:nvPr>
        </p:nvGraphicFramePr>
        <p:xfrm>
          <a:off x="9523066" y="2892344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person in the image will have</a:t>
                      </a:r>
                      <a:r>
                        <a:rPr lang="en-AU" baseline="0" dirty="0" smtClean="0"/>
                        <a:t> the </a:t>
                      </a:r>
                      <a:r>
                        <a:rPr lang="en-AU" b="1" baseline="0" dirty="0" smtClean="0"/>
                        <a:t>most </a:t>
                      </a:r>
                      <a:r>
                        <a:rPr lang="en-AU" b="0" baseline="0" dirty="0" smtClean="0"/>
                        <a:t>GPE? Explain why.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68680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Gravitational potential energy is energy stored in objects above the Earth’s surface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5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672469" y="2149751"/>
            <a:ext cx="3782665" cy="4245323"/>
            <a:chOff x="6901922" y="2883526"/>
            <a:chExt cx="3155647" cy="3541614"/>
          </a:xfrm>
        </p:grpSpPr>
        <p:grpSp>
          <p:nvGrpSpPr>
            <p:cNvPr id="7" name="Group 6"/>
            <p:cNvGrpSpPr/>
            <p:nvPr/>
          </p:nvGrpSpPr>
          <p:grpSpPr>
            <a:xfrm>
              <a:off x="6901922" y="3155468"/>
              <a:ext cx="3155647" cy="3269672"/>
              <a:chOff x="5450797" y="3330633"/>
              <a:chExt cx="3155647" cy="326967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/>
              <a:srcRect t="9505" r="14091" b="1925"/>
              <a:stretch/>
            </p:blipFill>
            <p:spPr>
              <a:xfrm>
                <a:off x="5450797" y="3330633"/>
                <a:ext cx="3155647" cy="3269672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7736378" y="3446774"/>
                <a:ext cx="870066" cy="548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220428" y="297080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70 kg</a:t>
              </a:r>
              <a:endParaRPr lang="en-AU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76479" y="288352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</a:t>
              </a:r>
              <a:r>
                <a:rPr lang="en-AU" dirty="0" smtClean="0"/>
                <a:t>0 kg</a:t>
              </a:r>
              <a:endParaRPr lang="en-AU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007" t="53452" r="62721" b="4657"/>
          <a:stretch/>
        </p:blipFill>
        <p:spPr>
          <a:xfrm>
            <a:off x="3929724" y="3913712"/>
            <a:ext cx="2682375" cy="2653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Factors Affecting GPE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Gravitational potential energy depends on an object's </a:t>
            </a:r>
            <a:r>
              <a:rPr lang="en-AU" sz="2800" b="1" dirty="0" smtClean="0"/>
              <a:t>mass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</a:t>
            </a:r>
            <a:r>
              <a:rPr lang="en-AU" sz="2800" dirty="0"/>
              <a:t>o</a:t>
            </a:r>
            <a:r>
              <a:rPr lang="en-AU" sz="2800" dirty="0" smtClean="0"/>
              <a:t>bject with a large mass has more GPE than an object with a small mass.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the yellow ball has more GPE			 than the blue ball because it has more				 mass and they are the same					 distance</a:t>
            </a:r>
            <a:r>
              <a:rPr lang="en-AU" sz="2800" dirty="0"/>
              <a:t> </a:t>
            </a:r>
            <a:r>
              <a:rPr lang="en-AU" sz="2800" dirty="0" smtClean="0"/>
              <a:t>from the ground.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090253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the relationship between GPE and the mass of objects?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76791"/>
              </p:ext>
            </p:extLst>
          </p:nvPr>
        </p:nvGraphicFramePr>
        <p:xfrm>
          <a:off x="9523067" y="1520276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person in the image will have</a:t>
                      </a:r>
                      <a:r>
                        <a:rPr lang="en-AU" baseline="0" dirty="0" smtClean="0"/>
                        <a:t> the </a:t>
                      </a:r>
                      <a:r>
                        <a:rPr lang="en-AU" b="1" baseline="0" dirty="0" smtClean="0"/>
                        <a:t>least</a:t>
                      </a:r>
                      <a:r>
                        <a:rPr lang="en-AU" b="0" baseline="0" dirty="0" smtClean="0"/>
                        <a:t> GPE? Explain why.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084775"/>
              </p:ext>
            </p:extLst>
          </p:nvPr>
        </p:nvGraphicFramePr>
        <p:xfrm>
          <a:off x="9523066" y="2892344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mtClean="0"/>
                        <a:t>Which person in the image will have</a:t>
                      </a:r>
                      <a:r>
                        <a:rPr lang="en-AU" baseline="0" smtClean="0"/>
                        <a:t> the </a:t>
                      </a:r>
                      <a:r>
                        <a:rPr lang="en-AU" b="1" baseline="0" smtClean="0"/>
                        <a:t>most </a:t>
                      </a:r>
                      <a:r>
                        <a:rPr lang="en-AU" b="0" baseline="0" smtClean="0"/>
                        <a:t>GPE? Explain why.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34249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Gravitational potential energy is energy stored in objects above the Earth’s surface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8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Kinetic Energy (KE)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Kinetic energy (KE) is the energy possessed by moving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person running, a flying plane and vibrating guitar strings all possess kinetic energy.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665131"/>
              </p:ext>
            </p:extLst>
          </p:nvPr>
        </p:nvGraphicFramePr>
        <p:xfrm>
          <a:off x="9523070" y="148208"/>
          <a:ext cx="2463077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kinetic energy?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571962"/>
              </p:ext>
            </p:extLst>
          </p:nvPr>
        </p:nvGraphicFramePr>
        <p:xfrm>
          <a:off x="9523069" y="1085825"/>
          <a:ext cx="2463077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of the following have KE?</a:t>
                      </a:r>
                      <a:r>
                        <a:rPr lang="en-AU" baseline="0" dirty="0" smtClean="0"/>
                        <a:t>  Give a reason for your choice.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A basket ball rolling across the ground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A skydiver jumping out of a plane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Your pencil case sitting on your desk.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1382"/>
          <a:stretch/>
        </p:blipFill>
        <p:spPr>
          <a:xfrm>
            <a:off x="6876400" y="4538264"/>
            <a:ext cx="3020909" cy="2042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7857"/>
          <a:stretch/>
        </p:blipFill>
        <p:spPr>
          <a:xfrm>
            <a:off x="610747" y="4538264"/>
            <a:ext cx="2998568" cy="2053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70" y="3506111"/>
            <a:ext cx="39909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Factors Affecting </a:t>
            </a:r>
            <a:r>
              <a:rPr lang="en-AU" sz="2800" b="1" dirty="0" smtClean="0"/>
              <a:t>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amount of kinetic energy an object possesses is determined by the </a:t>
            </a:r>
            <a:r>
              <a:rPr lang="en-AU" sz="2800" b="1" dirty="0" smtClean="0"/>
              <a:t>velocity</a:t>
            </a:r>
            <a:r>
              <a:rPr lang="en-AU" sz="2800" dirty="0" smtClean="0"/>
              <a:t> of the object.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Objects traveling at a </a:t>
            </a:r>
            <a:r>
              <a:rPr lang="en-AU" sz="2800" b="1" dirty="0" smtClean="0"/>
              <a:t>higher</a:t>
            </a:r>
            <a:r>
              <a:rPr lang="en-AU" sz="2800" dirty="0" smtClean="0"/>
              <a:t> velocity have </a:t>
            </a:r>
            <a:r>
              <a:rPr lang="en-AU" sz="2800" b="1" dirty="0" smtClean="0"/>
              <a:t>more</a:t>
            </a:r>
            <a:r>
              <a:rPr lang="en-AU" sz="2800" dirty="0" smtClean="0"/>
              <a:t> kinetic energy.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</a:t>
            </a:r>
            <a:r>
              <a:rPr lang="en-AU" sz="2800" dirty="0"/>
              <a:t> </a:t>
            </a:r>
            <a:r>
              <a:rPr lang="en-AU" sz="2800" dirty="0" smtClean="0"/>
              <a:t>a car moving at 60 km/h has more kinetic energy than a car moving at 40 km/h.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80582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the relationship between kinetic energy and velocity?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51" y="4172504"/>
            <a:ext cx="3708332" cy="246772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25480"/>
              </p:ext>
            </p:extLst>
          </p:nvPr>
        </p:nvGraphicFramePr>
        <p:xfrm>
          <a:off x="9523067" y="1520276"/>
          <a:ext cx="2463077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moving at their top speed,</a:t>
                      </a:r>
                      <a:r>
                        <a:rPr lang="en-AU" baseline="0" dirty="0" smtClean="0"/>
                        <a:t> which would have more kinetic energy: a cheetah or a warthog?  Explain why.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3770" t="23298" r="12473"/>
          <a:stretch/>
        </p:blipFill>
        <p:spPr>
          <a:xfrm>
            <a:off x="5910470" y="4272413"/>
            <a:ext cx="3127514" cy="2244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10454"/>
          <a:stretch/>
        </p:blipFill>
        <p:spPr>
          <a:xfrm>
            <a:off x="9037984" y="4272413"/>
            <a:ext cx="2999340" cy="2254283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44580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Kinetic energy is the energy possessed by moving objects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Factors Affecting </a:t>
            </a:r>
            <a:r>
              <a:rPr lang="en-AU" sz="2800" b="1" dirty="0" smtClean="0"/>
              <a:t>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amount of kinetic energy an object possesses is also determined by the </a:t>
            </a:r>
            <a:r>
              <a:rPr lang="en-AU" sz="2800" b="1" dirty="0" smtClean="0"/>
              <a:t>mass</a:t>
            </a:r>
            <a:r>
              <a:rPr lang="en-AU" sz="2800" dirty="0" smtClean="0"/>
              <a:t> of the object.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Objects with a </a:t>
            </a:r>
            <a:r>
              <a:rPr lang="en-AU" sz="2800" b="1" dirty="0" smtClean="0"/>
              <a:t>larger</a:t>
            </a:r>
            <a:r>
              <a:rPr lang="en-AU" sz="2800" dirty="0" smtClean="0"/>
              <a:t> mass have </a:t>
            </a:r>
            <a:r>
              <a:rPr lang="en-AU" sz="2800" b="1" dirty="0" smtClean="0"/>
              <a:t>more</a:t>
            </a:r>
            <a:r>
              <a:rPr lang="en-AU" sz="2800" dirty="0" smtClean="0"/>
              <a:t> kinetic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if a netball and a bowling ball are rolled along the ground at the same velocity, the bowling ball possesses more </a:t>
            </a:r>
            <a:r>
              <a:rPr lang="en-AU" sz="2800" dirty="0"/>
              <a:t>k</a:t>
            </a:r>
            <a:r>
              <a:rPr lang="en-AU" sz="2800" dirty="0" smtClean="0"/>
              <a:t>inetic energy as it has a larger mass.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48676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the relationship between kinetic energy and an object’s mass?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680" t="15600" r="12972" b="18676"/>
          <a:stretch/>
        </p:blipFill>
        <p:spPr>
          <a:xfrm>
            <a:off x="8116958" y="3917084"/>
            <a:ext cx="3922642" cy="263611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7359"/>
              </p:ext>
            </p:extLst>
          </p:nvPr>
        </p:nvGraphicFramePr>
        <p:xfrm>
          <a:off x="9523067" y="1520276"/>
          <a:ext cx="2463077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The car and</a:t>
                      </a:r>
                      <a:r>
                        <a:rPr lang="en-AU" baseline="0" dirty="0" smtClean="0"/>
                        <a:t> the truck are moving at the same velocity.  Which one has </a:t>
                      </a:r>
                      <a:r>
                        <a:rPr lang="en-AU" b="1" baseline="0" dirty="0" smtClean="0"/>
                        <a:t>less</a:t>
                      </a:r>
                      <a:r>
                        <a:rPr lang="en-AU" baseline="0" dirty="0" smtClean="0"/>
                        <a:t> kinetic energy?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428" y="4597898"/>
            <a:ext cx="2303406" cy="2102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718" y="4476000"/>
            <a:ext cx="2224772" cy="2224772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09564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Kinetic energy is the energy possessed by moving objects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5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353328" y="4608442"/>
            <a:ext cx="4910391" cy="2259496"/>
            <a:chOff x="3353328" y="4608442"/>
            <a:chExt cx="4910391" cy="225949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27513" t="49215" r="41780" b="9602"/>
            <a:stretch/>
          </p:blipFill>
          <p:spPr>
            <a:xfrm>
              <a:off x="3353328" y="4608442"/>
              <a:ext cx="2994993" cy="2259496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281684" y="5609230"/>
              <a:ext cx="2982035" cy="1248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Energy Changes in Falling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an object is held at a height off the ground, it has its maximum gravitational potential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As it falls and loses height, it also loses some of its gravitational potential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energy is transformed into kinetic energy in the moving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the object reaches the ground all of its gravitational potential energy has been transformed into kinetic energy.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86965"/>
              </p:ext>
            </p:extLst>
          </p:nvPr>
        </p:nvGraphicFramePr>
        <p:xfrm>
          <a:off x="9523070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does the object have its maximum GPE?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994453"/>
              </p:ext>
            </p:extLst>
          </p:nvPr>
        </p:nvGraphicFramePr>
        <p:xfrm>
          <a:off x="9523068" y="134280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to the GPE as the object falls?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49413"/>
              </p:ext>
            </p:extLst>
          </p:nvPr>
        </p:nvGraphicFramePr>
        <p:xfrm>
          <a:off x="5194153" y="148208"/>
          <a:ext cx="415766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576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dirty="0" smtClean="0"/>
                        <a:t>Reminder: Law of</a:t>
                      </a:r>
                      <a:r>
                        <a:rPr lang="en-AU" baseline="0" dirty="0" smtClean="0"/>
                        <a:t> Conservation of Energy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0" i="0" dirty="0" smtClean="0"/>
                        <a:t>Energy cannot be created or destroyed, only transferred</a:t>
                      </a:r>
                      <a:r>
                        <a:rPr lang="en-AU" sz="1800" b="0" i="0" baseline="0" dirty="0" smtClean="0"/>
                        <a:t> </a:t>
                      </a:r>
                      <a:r>
                        <a:rPr lang="en-AU" sz="1800" b="0" i="0" dirty="0" smtClean="0"/>
                        <a:t>or transformed.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49215" r="72486" b="9602"/>
          <a:stretch/>
        </p:blipFill>
        <p:spPr>
          <a:xfrm>
            <a:off x="669763" y="4608442"/>
            <a:ext cx="2683565" cy="22594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6467" t="49215" r="25543" b="9602"/>
          <a:stretch/>
        </p:blipFill>
        <p:spPr>
          <a:xfrm>
            <a:off x="5200977" y="4608442"/>
            <a:ext cx="2729949" cy="2259496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5043"/>
              </p:ext>
            </p:extLst>
          </p:nvPr>
        </p:nvGraphicFramePr>
        <p:xfrm>
          <a:off x="9523067" y="2537406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</a:t>
                      </a:r>
                      <a:r>
                        <a:rPr lang="en-AU" baseline="0" dirty="0" smtClean="0"/>
                        <a:t> the object hits the ground, describe its KE and GPE.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0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67433</TotalTime>
  <Words>1515</Words>
  <Application>Microsoft Office PowerPoint</Application>
  <PresentationFormat>Widescreen</PresentationFormat>
  <Paragraphs>167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Potential and Kinetic Energy Year 10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1014</cp:revision>
  <cp:lastPrinted>2019-08-14T00:04:28Z</cp:lastPrinted>
  <dcterms:created xsi:type="dcterms:W3CDTF">2017-01-28T08:32:28Z</dcterms:created>
  <dcterms:modified xsi:type="dcterms:W3CDTF">2020-03-23T06:01:23Z</dcterms:modified>
</cp:coreProperties>
</file>